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74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79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52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81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73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44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342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30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72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26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D5F5-DB6C-4959-A38E-41479C0121A6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5B7B-4663-41D0-B06E-348891278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98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hj.info/wp/wp-content/uploads/2019/09/KommentitSHHJ.pdf" TargetMode="External"/><Relationship Id="rId2" Type="http://schemas.openxmlformats.org/officeDocument/2006/relationships/hyperlink" Target="http://www.shhj.info/wp/wp-content/uploads/2019/09/Luonnos-Suomen-susikannan-hoitosuunnitelmaksi_27.6.2019pdf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Susi ja hirvikannan hoito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Keskisuomalaiset hirvikoiraharrastajat</a:t>
            </a:r>
          </a:p>
          <a:p>
            <a:r>
              <a:rPr lang="fi-FI" dirty="0"/>
              <a:t>Keski-Suomen kennelpiiri</a:t>
            </a:r>
          </a:p>
          <a:p>
            <a:r>
              <a:rPr lang="fi-FI" dirty="0"/>
              <a:t>Suomen Harmaahirvikoirajärjestö</a:t>
            </a:r>
          </a:p>
        </p:txBody>
      </p:sp>
    </p:spTree>
    <p:extLst>
      <p:ext uri="{BB962C8B-B14F-4D97-AF65-F5344CB8AC3E}">
        <p14:creationId xmlns:p14="http://schemas.microsoft.com/office/powerpoint/2010/main" val="403084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Näkökulmia susitilanteesta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Tilanne syksyllä 2019 metsästyskoirien osalta</a:t>
            </a:r>
          </a:p>
          <a:p>
            <a:pPr lvl="1"/>
            <a:r>
              <a:rPr lang="fi-FI" dirty="0"/>
              <a:t>Karhunmetsästyksen 3 ensimmäisenä päivänä sudet tappoivat 4 koiraa</a:t>
            </a:r>
          </a:p>
          <a:p>
            <a:pPr lvl="1"/>
            <a:r>
              <a:rPr lang="fi-FI" dirty="0"/>
              <a:t>Tähän mennessä syksyllä 2019 sudet tappaneet vähintään 20 koiraa -&gt; tulossa ennätyssyksy</a:t>
            </a:r>
          </a:p>
          <a:p>
            <a:r>
              <a:rPr lang="fi-FI" dirty="0"/>
              <a:t>Hirvikannan hoito</a:t>
            </a:r>
          </a:p>
          <a:p>
            <a:pPr lvl="1"/>
            <a:r>
              <a:rPr lang="fi-FI" dirty="0"/>
              <a:t>Syksyllä 2019 tulisi pyytää yli 50 000 hirveä</a:t>
            </a:r>
          </a:p>
          <a:p>
            <a:pPr lvl="1"/>
            <a:r>
              <a:rPr lang="fi-FI" dirty="0"/>
              <a:t>Tehokas hirvenmetsästys ei enää ole mahdollista ilman hirvikoiria </a:t>
            </a:r>
          </a:p>
          <a:p>
            <a:pPr lvl="1"/>
            <a:r>
              <a:rPr lang="fi-FI" dirty="0"/>
              <a:t>Jo nyt on moni hirvikoiraharrastaja on lopettamassa koiranpidon susien vuoksi -&gt; hirvikannan hoito vaarantuu ja kannanvaihtelut tulevat olemaan isoja</a:t>
            </a:r>
          </a:p>
          <a:p>
            <a:pPr lvl="2"/>
            <a:r>
              <a:rPr lang="fi-FI" dirty="0"/>
              <a:t>Liikenteessä hirvikolarit tulevat lisääntymään nopeasti</a:t>
            </a:r>
          </a:p>
          <a:p>
            <a:pPr lvl="2"/>
            <a:r>
              <a:rPr lang="fi-FI" dirty="0"/>
              <a:t>Metsäteollisuuden puunsaanti tulee vaarantumaan pitkällä tähtäimellä</a:t>
            </a:r>
          </a:p>
          <a:p>
            <a:r>
              <a:rPr lang="fi-FI" dirty="0"/>
              <a:t>Sudenhoitosuunnitelman luonnos </a:t>
            </a:r>
          </a:p>
          <a:p>
            <a:pPr lvl="1"/>
            <a:r>
              <a:rPr lang="fi-FI" dirty="0"/>
              <a:t>Suunnitelmassa 2 nimettyä vaihetta</a:t>
            </a:r>
          </a:p>
          <a:p>
            <a:pPr lvl="2"/>
            <a:r>
              <a:rPr lang="fi-FI" u="sng" dirty="0"/>
              <a:t>Siedättämisvaihe</a:t>
            </a:r>
            <a:r>
              <a:rPr lang="fi-FI" dirty="0"/>
              <a:t>: susipopulaatio niin suuri että olisi eristyneenä geneettisesti riittävän monimuotoinen</a:t>
            </a:r>
          </a:p>
          <a:p>
            <a:pPr lvl="2"/>
            <a:r>
              <a:rPr lang="fi-FI" u="sng" dirty="0"/>
              <a:t>Pitkän aikavälin tavoite</a:t>
            </a:r>
            <a:r>
              <a:rPr lang="fi-FI" dirty="0"/>
              <a:t>: Suomen/Venäjän susipopulaatio yhdistyy Skandinavian populaation kanssa -&gt; merkittävä lisäystarve susien lukumäärässä (sudet levittäytyneet myös </a:t>
            </a:r>
            <a:r>
              <a:rPr lang="fi-FI" dirty="0" err="1"/>
              <a:t>Torniojokivarteen</a:t>
            </a:r>
            <a:r>
              <a:rPr lang="fi-FI" dirty="0"/>
              <a:t>, josta voivat siirtyä Ruotsin puolelle)</a:t>
            </a:r>
          </a:p>
        </p:txBody>
      </p:sp>
    </p:spTree>
    <p:extLst>
      <p:ext uri="{BB962C8B-B14F-4D97-AF65-F5344CB8AC3E}">
        <p14:creationId xmlns:p14="http://schemas.microsoft.com/office/powerpoint/2010/main" val="11750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Koiravahingot syksyllä 2019 (9.10 mennessä)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18 kpl suden tappamia metsästyskoiria</a:t>
            </a:r>
          </a:p>
          <a:p>
            <a:pPr lvl="1"/>
            <a:r>
              <a:rPr lang="fi-FI" dirty="0"/>
              <a:t>Lisäksi 6 kpl tapettuja koiria, joiden omistajat eivät halua tulla julkisuuteen</a:t>
            </a:r>
          </a:p>
          <a:p>
            <a:r>
              <a:rPr lang="fi-FI" dirty="0"/>
              <a:t>8 kpl suden repimiä, mutta henkiin jääneitä koiria</a:t>
            </a:r>
          </a:p>
          <a:p>
            <a:r>
              <a:rPr lang="fi-FI" dirty="0"/>
              <a:t>Tahti on luokkaa koiravahinko joka päivä</a:t>
            </a:r>
          </a:p>
          <a:p>
            <a:r>
              <a:rPr lang="fi-FI" dirty="0"/>
              <a:t>Lisäksi suuri määrä muita vahinkoja (kotieläimet)</a:t>
            </a:r>
          </a:p>
          <a:p>
            <a:r>
              <a:rPr lang="fi-FI" dirty="0"/>
              <a:t>Hirvenmetsästys alkaa 12.10, jolloin koiria on metsissä runsaasti -&gt; vahingot tulevat lisääntymään</a:t>
            </a:r>
          </a:p>
          <a:p>
            <a:r>
              <a:rPr lang="fi-FI" dirty="0"/>
              <a:t>(liitteenä taulukko, jossa vahinkoja ja niiden päivämääriä)</a:t>
            </a:r>
          </a:p>
        </p:txBody>
      </p:sp>
    </p:spTree>
    <p:extLst>
      <p:ext uri="{BB962C8B-B14F-4D97-AF65-F5344CB8AC3E}">
        <p14:creationId xmlns:p14="http://schemas.microsoft.com/office/powerpoint/2010/main" val="292930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Sudenhoito käytännössä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Susikanta tulee pitää tasolla, joka laskee mm. koiravahingot nykytasoa merkittävästi alemmas</a:t>
            </a:r>
          </a:p>
          <a:p>
            <a:r>
              <a:rPr lang="fi-FI" dirty="0"/>
              <a:t>Esimerkiksi Ranskassa vähennetty 2019 jo 90 sutta, voiko olla niin että EU:n ns. mahtimailla on eri säännöt kuin meillä pienemmillä mailla?</a:t>
            </a:r>
          </a:p>
          <a:p>
            <a:pPr lvl="1"/>
            <a:r>
              <a:rPr lang="fi-FI" dirty="0"/>
              <a:t>Ranskalaiset ovat jo anoneet lisälupia tälle vuodelle!</a:t>
            </a:r>
          </a:p>
          <a:p>
            <a:pPr lvl="1"/>
            <a:r>
              <a:rPr lang="fi-FI" dirty="0"/>
              <a:t>Mikäli tahtoa löytyy, meilläkin voidaan tehdä ongelmalle jotakin!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149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Sudenhoitosuunnitelma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/>
              <a:t>Lähtökohta</a:t>
            </a:r>
            <a:r>
              <a:rPr lang="fi-FI" dirty="0"/>
              <a:t>: Suomessa on muista susipopulaatioista eristetty susikanta</a:t>
            </a:r>
          </a:p>
          <a:p>
            <a:pPr lvl="1"/>
            <a:r>
              <a:rPr lang="fi-FI" dirty="0"/>
              <a:t>Väite ei pidä paikkaansa, vaan Suomen sudet ovat osa pääosin Venäjällä asuvaa susipopulaatiota, jonka suuruudeksi arvioidaan 50 000 – 70 000 yksilöä</a:t>
            </a:r>
          </a:p>
          <a:p>
            <a:pPr lvl="1"/>
            <a:r>
              <a:rPr lang="fi-FI" dirty="0"/>
              <a:t>Susi ei kunnioita kynällä piirrettyjä rajoja, vaan uutta ”verta” saapuu Venäjältä normaaliin tapaan, kun reviirit ovat toisissaan kiinni ja rajat ovat auki</a:t>
            </a:r>
          </a:p>
          <a:p>
            <a:r>
              <a:rPr lang="fi-FI" b="1" dirty="0"/>
              <a:t>Susien lukumäärä</a:t>
            </a:r>
            <a:r>
              <a:rPr lang="fi-FI" dirty="0"/>
              <a:t>: </a:t>
            </a:r>
            <a:r>
              <a:rPr lang="fi-FI" dirty="0" err="1"/>
              <a:t>LuKe:n</a:t>
            </a:r>
            <a:r>
              <a:rPr lang="fi-FI" dirty="0"/>
              <a:t> kanta-arvio tulee jälkilaskennalla lumen aikaan varmistaa, koska susivahinkojen jatkuvasti lisääntyessä kentällä ei uskota virallista arviota, joka on käytännössä pysynyt samana kauan</a:t>
            </a:r>
          </a:p>
          <a:p>
            <a:pPr lvl="1"/>
            <a:r>
              <a:rPr lang="fi-FI" dirty="0"/>
              <a:t>Vaikka vahingot moninkertaistuvat, niin susien määrä pysyy vakiona, yhtälö ei toimi</a:t>
            </a:r>
          </a:p>
          <a:p>
            <a:pPr lvl="1"/>
            <a:r>
              <a:rPr lang="fi-FI" dirty="0"/>
              <a:t>Myös </a:t>
            </a:r>
            <a:r>
              <a:rPr lang="fi-FI" dirty="0" err="1"/>
              <a:t>LuKe:n</a:t>
            </a:r>
            <a:r>
              <a:rPr lang="fi-FI" dirty="0"/>
              <a:t> laskentamallin toimivuus tulee todentaa säännöllisellä jälkilaskennalla, tällainen kalibrointi on muilla elämänaloilla normaali toiminto</a:t>
            </a:r>
          </a:p>
        </p:txBody>
      </p:sp>
    </p:spTree>
    <p:extLst>
      <p:ext uri="{BB962C8B-B14F-4D97-AF65-F5344CB8AC3E}">
        <p14:creationId xmlns:p14="http://schemas.microsoft.com/office/powerpoint/2010/main" val="175132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Sudenhoitosuunnitelma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/>
              <a:t>Salametsästys</a:t>
            </a:r>
            <a:r>
              <a:rPr lang="fi-FI" dirty="0"/>
              <a:t>: Suunnitelmassa pidetään salametsästystä suurimpana kuolleisuuden syynä. Viranomaisten taholta on väitetty jopa 50% kuolleisuudesta johtuvan salametsästyksestä. Suunnitelmassa väitetään keväisen salametsästyksen olevan yleistä. </a:t>
            </a:r>
          </a:p>
          <a:p>
            <a:pPr lvl="1"/>
            <a:r>
              <a:rPr lang="fi-FI" dirty="0"/>
              <a:t>Käytännössä koko rauhoitusaikana ei ole todettu kuin muutama yksittäistapaus, joissa susia on tapettu ilman lupaa</a:t>
            </a:r>
          </a:p>
          <a:p>
            <a:pPr lvl="1"/>
            <a:r>
              <a:rPr lang="fi-FI" dirty="0"/>
              <a:t>Keväällä metsästyskausi on käytännössä päättynyt, olisi helppo havaita salametsästys, mikäli sitä ilmenisi todellisessa elämässä</a:t>
            </a:r>
          </a:p>
          <a:p>
            <a:r>
              <a:rPr lang="fi-FI" b="1" dirty="0"/>
              <a:t>Metsästäjien ja susien kanssa asuvien leimaaminen</a:t>
            </a:r>
            <a:r>
              <a:rPr lang="fi-FI" dirty="0"/>
              <a:t>: Suunnitelmassa väitetään paikallisten ihmisten hyväksyvän hiljaisuudessa salametsästyksen, jota pieni vähemmistö muka harrastaa</a:t>
            </a:r>
          </a:p>
          <a:p>
            <a:pPr lvl="1"/>
            <a:r>
              <a:rPr lang="fi-FI" dirty="0"/>
              <a:t>Tässähän leimataan sitä vähemmistöä, joka susien seassa joutuu elämään</a:t>
            </a:r>
          </a:p>
          <a:p>
            <a:pPr lvl="1"/>
            <a:r>
              <a:rPr lang="fi-FI" dirty="0"/>
              <a:t>Onko leimaaminen osa siedättämistä? Ei ainakaan anna hyviä edellytyksiä onnistua tavoitteessa</a:t>
            </a:r>
          </a:p>
          <a:p>
            <a:pPr lvl="1"/>
            <a:r>
              <a:rPr lang="fi-FI" dirty="0"/>
              <a:t>Tällaiset väitteet saavat ihmiset vihaisiksi, kun salametsästyksestä ei ole juurikaan todisteita</a:t>
            </a:r>
          </a:p>
        </p:txBody>
      </p:sp>
    </p:spTree>
    <p:extLst>
      <p:ext uri="{BB962C8B-B14F-4D97-AF65-F5344CB8AC3E}">
        <p14:creationId xmlns:p14="http://schemas.microsoft.com/office/powerpoint/2010/main" val="265440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Sudenhoitosuunnitelma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Koteloituja haulia</a:t>
            </a:r>
            <a:r>
              <a:rPr lang="fi-FI" dirty="0"/>
              <a:t>: Suunnitelmassa pidetään todisteena salametsästyksestä sitä, että kuolleissa susissa on varsin usein koteloituneita haulia (oikeasti  3/17, eli 17,6% tutkituista susista)</a:t>
            </a:r>
          </a:p>
          <a:p>
            <a:pPr lvl="1"/>
            <a:r>
              <a:rPr lang="fi-FI" dirty="0"/>
              <a:t>Ihmisellä on oikeus puolustaa omaisuuttaan, jolloin koiraa ahdistelevaa sutta saatetaan ampua haulikolla</a:t>
            </a:r>
          </a:p>
          <a:p>
            <a:pPr lvl="1"/>
            <a:r>
              <a:rPr lang="fi-FI" dirty="0"/>
              <a:t>Suden tappaminen johtaa aina epäilyyn törkeästä metsästysrikoksesta -&gt; aseet pois ja putkaan joksikin ajaksi -&gt; miksi ilmoittaa koiran hengen pelastamisesta viranomaisille? Lain mukaan ”</a:t>
            </a:r>
            <a:r>
              <a:rPr lang="fi-FI" i="1" dirty="0"/>
              <a:t>rikoksesta epäillyllä on oikeus olla myötävaikuttamatta sen rikoksen selvittämiseen, josta häntä epäillään</a:t>
            </a:r>
            <a:r>
              <a:rPr lang="fi-FI" dirty="0"/>
              <a:t>” -&gt; siis ei ilmoitusvelvollisuutta</a:t>
            </a:r>
          </a:p>
          <a:p>
            <a:pPr lvl="1"/>
            <a:r>
              <a:rPr lang="fi-FI" dirty="0"/>
              <a:t>Tässä voi olla selitys niille koteloituneille haulille, kertovat enemmänkin suden käyttäytymisestä, kuin salametsästyksestä!</a:t>
            </a:r>
          </a:p>
        </p:txBody>
      </p:sp>
    </p:spTree>
    <p:extLst>
      <p:ext uri="{BB962C8B-B14F-4D97-AF65-F5344CB8AC3E}">
        <p14:creationId xmlns:p14="http://schemas.microsoft.com/office/powerpoint/2010/main" val="164372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Suomessa tarvitaan susikannan hoitoa jossa huomioidaan ihmiset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Asetetaan</a:t>
            </a:r>
            <a:r>
              <a:rPr lang="sv-SE" dirty="0"/>
              <a:t> </a:t>
            </a:r>
            <a:r>
              <a:rPr lang="sv-SE" dirty="0" err="1"/>
              <a:t>ne</a:t>
            </a:r>
            <a:r>
              <a:rPr lang="sv-SE" dirty="0"/>
              <a:t> </a:t>
            </a:r>
            <a:r>
              <a:rPr lang="sv-SE" dirty="0" err="1"/>
              <a:t>ihmiset</a:t>
            </a:r>
            <a:r>
              <a:rPr lang="sv-SE" dirty="0"/>
              <a:t>, </a:t>
            </a:r>
            <a:r>
              <a:rPr lang="sv-SE" dirty="0" err="1"/>
              <a:t>jotka</a:t>
            </a:r>
            <a:r>
              <a:rPr lang="sv-SE" dirty="0"/>
              <a:t> </a:t>
            </a:r>
            <a:r>
              <a:rPr lang="sv-SE" dirty="0" err="1"/>
              <a:t>elävät</a:t>
            </a:r>
            <a:r>
              <a:rPr lang="sv-SE" dirty="0"/>
              <a:t> </a:t>
            </a:r>
            <a:r>
              <a:rPr lang="sv-SE" dirty="0" err="1"/>
              <a:t>susien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, </a:t>
            </a:r>
            <a:r>
              <a:rPr lang="sv-SE" dirty="0" err="1"/>
              <a:t>keskiöön</a:t>
            </a:r>
            <a:endParaRPr lang="sv-SE" dirty="0"/>
          </a:p>
          <a:p>
            <a:r>
              <a:rPr lang="sv-SE" dirty="0" err="1"/>
              <a:t>Annetaan</a:t>
            </a:r>
            <a:r>
              <a:rPr lang="sv-SE" dirty="0"/>
              <a:t> </a:t>
            </a:r>
            <a:r>
              <a:rPr lang="sv-SE" dirty="0" err="1"/>
              <a:t>näille</a:t>
            </a:r>
            <a:r>
              <a:rPr lang="sv-SE" dirty="0"/>
              <a:t> </a:t>
            </a:r>
            <a:r>
              <a:rPr lang="sv-SE" dirty="0" err="1"/>
              <a:t>ihmisille</a:t>
            </a:r>
            <a:r>
              <a:rPr lang="sv-SE" dirty="0"/>
              <a:t> </a:t>
            </a:r>
            <a:r>
              <a:rPr lang="sv-SE" dirty="0" err="1"/>
              <a:t>todellinen</a:t>
            </a:r>
            <a:r>
              <a:rPr lang="sv-SE" dirty="0"/>
              <a:t> </a:t>
            </a:r>
            <a:r>
              <a:rPr lang="sv-SE" dirty="0" err="1"/>
              <a:t>mahdollisuus</a:t>
            </a:r>
            <a:r>
              <a:rPr lang="sv-SE" dirty="0"/>
              <a:t> </a:t>
            </a:r>
            <a:r>
              <a:rPr lang="sv-SE" dirty="0" err="1"/>
              <a:t>vaikuttaa</a:t>
            </a:r>
            <a:r>
              <a:rPr lang="sv-SE" dirty="0"/>
              <a:t> </a:t>
            </a:r>
            <a:r>
              <a:rPr lang="sv-SE" dirty="0" err="1"/>
              <a:t>elinympäristöönsä</a:t>
            </a:r>
            <a:endParaRPr lang="sv-SE" dirty="0"/>
          </a:p>
          <a:p>
            <a:r>
              <a:rPr lang="sv-SE" dirty="0" err="1"/>
              <a:t>Välitön</a:t>
            </a:r>
            <a:r>
              <a:rPr lang="sv-SE" dirty="0"/>
              <a:t> </a:t>
            </a:r>
            <a:r>
              <a:rPr lang="sv-SE" dirty="0" err="1"/>
              <a:t>päätös</a:t>
            </a:r>
            <a:r>
              <a:rPr lang="sv-SE" dirty="0"/>
              <a:t> </a:t>
            </a:r>
            <a:r>
              <a:rPr lang="sv-SE" dirty="0" err="1"/>
              <a:t>susien</a:t>
            </a:r>
            <a:r>
              <a:rPr lang="sv-SE" dirty="0"/>
              <a:t> </a:t>
            </a:r>
            <a:r>
              <a:rPr lang="sv-SE" dirty="0" err="1"/>
              <a:t>hävittämisestä</a:t>
            </a:r>
            <a:r>
              <a:rPr lang="sv-SE" dirty="0"/>
              <a:t>, </a:t>
            </a:r>
            <a:r>
              <a:rPr lang="sv-SE" dirty="0" err="1"/>
              <a:t>mikäli</a:t>
            </a:r>
            <a:r>
              <a:rPr lang="sv-SE" dirty="0"/>
              <a:t> </a:t>
            </a:r>
            <a:r>
              <a:rPr lang="sv-SE" dirty="0" err="1"/>
              <a:t>ne</a:t>
            </a:r>
            <a:r>
              <a:rPr lang="sv-SE" dirty="0"/>
              <a:t> </a:t>
            </a:r>
            <a:r>
              <a:rPr lang="sv-SE" dirty="0" err="1"/>
              <a:t>liikkuvat</a:t>
            </a:r>
            <a:r>
              <a:rPr lang="sv-SE" dirty="0"/>
              <a:t> </a:t>
            </a:r>
            <a:r>
              <a:rPr lang="sv-SE" dirty="0" err="1"/>
              <a:t>ihmisten</a:t>
            </a:r>
            <a:r>
              <a:rPr lang="sv-SE" dirty="0"/>
              <a:t> </a:t>
            </a:r>
            <a:r>
              <a:rPr lang="sv-SE" dirty="0" err="1"/>
              <a:t>läheisyydessä</a:t>
            </a:r>
            <a:r>
              <a:rPr lang="sv-SE" dirty="0"/>
              <a:t> tai </a:t>
            </a:r>
            <a:r>
              <a:rPr lang="sv-SE" dirty="0" err="1"/>
              <a:t>tappavat</a:t>
            </a:r>
            <a:r>
              <a:rPr lang="sv-SE" dirty="0"/>
              <a:t> </a:t>
            </a:r>
            <a:r>
              <a:rPr lang="sv-SE" dirty="0" err="1"/>
              <a:t>koiria</a:t>
            </a:r>
            <a:r>
              <a:rPr lang="sv-SE" dirty="0"/>
              <a:t> tai </a:t>
            </a:r>
            <a:r>
              <a:rPr lang="sv-SE" dirty="0" err="1"/>
              <a:t>kotieläimiä</a:t>
            </a:r>
            <a:endParaRPr lang="sv-SE" dirty="0"/>
          </a:p>
          <a:p>
            <a:pPr lvl="1"/>
            <a:r>
              <a:rPr lang="sv-SE" dirty="0" err="1"/>
              <a:t>Metsästys</a:t>
            </a:r>
            <a:r>
              <a:rPr lang="sv-SE" dirty="0"/>
              <a:t> </a:t>
            </a:r>
            <a:r>
              <a:rPr lang="sv-SE" dirty="0" err="1"/>
              <a:t>voitava</a:t>
            </a:r>
            <a:r>
              <a:rPr lang="sv-SE" dirty="0"/>
              <a:t> </a:t>
            </a:r>
            <a:r>
              <a:rPr lang="sv-SE" dirty="0" err="1"/>
              <a:t>toteuttaa</a:t>
            </a:r>
            <a:r>
              <a:rPr lang="sv-SE" dirty="0"/>
              <a:t> </a:t>
            </a:r>
            <a:r>
              <a:rPr lang="sv-SE" dirty="0" err="1"/>
              <a:t>viivytyksettä</a:t>
            </a:r>
            <a:r>
              <a:rPr lang="sv-SE" dirty="0"/>
              <a:t> (</a:t>
            </a:r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mahdollisuutta</a:t>
            </a:r>
            <a:r>
              <a:rPr lang="sv-SE" dirty="0"/>
              <a:t> </a:t>
            </a:r>
            <a:r>
              <a:rPr lang="sv-SE" dirty="0" err="1"/>
              <a:t>valituksin</a:t>
            </a:r>
            <a:r>
              <a:rPr lang="sv-SE" dirty="0"/>
              <a:t> </a:t>
            </a:r>
            <a:r>
              <a:rPr lang="sv-SE" dirty="0" err="1"/>
              <a:t>estää</a:t>
            </a:r>
            <a:r>
              <a:rPr lang="sv-SE" dirty="0"/>
              <a:t>)</a:t>
            </a:r>
          </a:p>
          <a:p>
            <a:r>
              <a:rPr lang="sv-SE" dirty="0" err="1"/>
              <a:t>Vuotuinen</a:t>
            </a:r>
            <a:r>
              <a:rPr lang="sv-SE" dirty="0"/>
              <a:t> </a:t>
            </a:r>
            <a:r>
              <a:rPr lang="sv-SE" dirty="0" err="1"/>
              <a:t>kannanhoidollinen</a:t>
            </a:r>
            <a:r>
              <a:rPr lang="sv-SE" dirty="0"/>
              <a:t> </a:t>
            </a:r>
            <a:r>
              <a:rPr lang="sv-SE" dirty="0" err="1"/>
              <a:t>metsästys</a:t>
            </a:r>
            <a:r>
              <a:rPr lang="sv-SE" dirty="0"/>
              <a:t> </a:t>
            </a:r>
            <a:r>
              <a:rPr lang="sv-SE" dirty="0" err="1"/>
              <a:t>käyttöön</a:t>
            </a:r>
            <a:r>
              <a:rPr lang="sv-SE" dirty="0"/>
              <a:t> suden </a:t>
            </a:r>
            <a:r>
              <a:rPr lang="sv-SE" dirty="0" err="1"/>
              <a:t>luonnollisen</a:t>
            </a:r>
            <a:r>
              <a:rPr lang="sv-SE" dirty="0"/>
              <a:t> </a:t>
            </a:r>
            <a:r>
              <a:rPr lang="sv-SE" dirty="0" err="1"/>
              <a:t>arkuuden</a:t>
            </a:r>
            <a:r>
              <a:rPr lang="sv-SE" dirty="0"/>
              <a:t> </a:t>
            </a:r>
            <a:r>
              <a:rPr lang="sv-SE" dirty="0" err="1"/>
              <a:t>palauttamiseksi</a:t>
            </a:r>
            <a:r>
              <a:rPr lang="sv-SE" dirty="0"/>
              <a:t> ja kannan </a:t>
            </a:r>
            <a:r>
              <a:rPr lang="sv-SE" dirty="0" err="1"/>
              <a:t>pitämiseksi</a:t>
            </a:r>
            <a:r>
              <a:rPr lang="sv-SE" dirty="0"/>
              <a:t> </a:t>
            </a:r>
            <a:r>
              <a:rPr lang="sv-SE" dirty="0" err="1"/>
              <a:t>siedettävällä</a:t>
            </a:r>
            <a:r>
              <a:rPr lang="sv-SE" dirty="0"/>
              <a:t> </a:t>
            </a:r>
            <a:r>
              <a:rPr lang="sv-SE" dirty="0" err="1"/>
              <a:t>tasolla</a:t>
            </a:r>
            <a:endParaRPr lang="sv-SE" dirty="0"/>
          </a:p>
          <a:p>
            <a:r>
              <a:rPr lang="sv-SE" dirty="0" err="1"/>
              <a:t>Mikäli</a:t>
            </a:r>
            <a:r>
              <a:rPr lang="sv-SE" dirty="0"/>
              <a:t> </a:t>
            </a:r>
            <a:r>
              <a:rPr lang="sv-SE" dirty="0" err="1"/>
              <a:t>ihmiset</a:t>
            </a:r>
            <a:r>
              <a:rPr lang="sv-SE" dirty="0"/>
              <a:t> </a:t>
            </a:r>
            <a:r>
              <a:rPr lang="sv-SE" dirty="0" err="1"/>
              <a:t>eivät</a:t>
            </a:r>
            <a:r>
              <a:rPr lang="sv-SE" dirty="0"/>
              <a:t> </a:t>
            </a:r>
            <a:r>
              <a:rPr lang="sv-SE" dirty="0" err="1"/>
              <a:t>voi</a:t>
            </a:r>
            <a:r>
              <a:rPr lang="sv-SE" dirty="0"/>
              <a:t> </a:t>
            </a:r>
            <a:r>
              <a:rPr lang="sv-SE" dirty="0" err="1"/>
              <a:t>pitää</a:t>
            </a:r>
            <a:r>
              <a:rPr lang="sv-SE" dirty="0"/>
              <a:t> </a:t>
            </a:r>
            <a:r>
              <a:rPr lang="sv-SE" dirty="0" err="1"/>
              <a:t>reiluna</a:t>
            </a:r>
            <a:r>
              <a:rPr lang="sv-SE" dirty="0"/>
              <a:t> ja </a:t>
            </a:r>
            <a:r>
              <a:rPr lang="sv-SE" dirty="0" err="1"/>
              <a:t>tasa-arvoisena</a:t>
            </a:r>
            <a:r>
              <a:rPr lang="sv-SE" dirty="0"/>
              <a:t> </a:t>
            </a:r>
            <a:r>
              <a:rPr lang="sv-SE" dirty="0" err="1"/>
              <a:t>lakia</a:t>
            </a:r>
            <a:r>
              <a:rPr lang="sv-SE" dirty="0"/>
              <a:t>, </a:t>
            </a:r>
            <a:r>
              <a:rPr lang="sv-SE" dirty="0" err="1"/>
              <a:t>eivät</a:t>
            </a:r>
            <a:r>
              <a:rPr lang="sv-SE" dirty="0"/>
              <a:t> </a:t>
            </a:r>
            <a:r>
              <a:rPr lang="sv-SE" dirty="0" err="1"/>
              <a:t>he</a:t>
            </a:r>
            <a:r>
              <a:rPr lang="sv-SE" dirty="0"/>
              <a:t> </a:t>
            </a:r>
            <a:r>
              <a:rPr lang="sv-SE" dirty="0" err="1"/>
              <a:t>sitä</a:t>
            </a:r>
            <a:r>
              <a:rPr lang="sv-SE" dirty="0"/>
              <a:t> </a:t>
            </a:r>
            <a:r>
              <a:rPr lang="sv-SE" dirty="0" err="1"/>
              <a:t>myöskään</a:t>
            </a:r>
            <a:r>
              <a:rPr lang="sv-SE" dirty="0"/>
              <a:t> </a:t>
            </a:r>
            <a:r>
              <a:rPr lang="sv-SE" dirty="0" err="1"/>
              <a:t>tule</a:t>
            </a:r>
            <a:r>
              <a:rPr lang="sv-SE" dirty="0"/>
              <a:t> </a:t>
            </a:r>
            <a:r>
              <a:rPr lang="sv-SE" dirty="0" err="1"/>
              <a:t>kunnioittamaan</a:t>
            </a:r>
            <a:endParaRPr lang="sv-SE" dirty="0"/>
          </a:p>
          <a:p>
            <a:pPr lvl="1"/>
            <a:r>
              <a:rPr lang="sv-SE" dirty="0" err="1"/>
              <a:t>Seuraa</a:t>
            </a:r>
            <a:r>
              <a:rPr lang="sv-SE" dirty="0"/>
              <a:t> se,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väitetty</a:t>
            </a:r>
            <a:r>
              <a:rPr lang="sv-SE" dirty="0"/>
              <a:t> </a:t>
            </a:r>
            <a:r>
              <a:rPr lang="sv-SE" dirty="0" err="1"/>
              <a:t>laajamittainen</a:t>
            </a:r>
            <a:r>
              <a:rPr lang="sv-SE" dirty="0"/>
              <a:t> </a:t>
            </a:r>
            <a:r>
              <a:rPr lang="sv-SE" dirty="0" err="1"/>
              <a:t>salametsästys</a:t>
            </a:r>
            <a:r>
              <a:rPr lang="sv-SE" dirty="0"/>
              <a:t> </a:t>
            </a:r>
            <a:r>
              <a:rPr lang="sv-SE" dirty="0" err="1"/>
              <a:t>voi</a:t>
            </a:r>
            <a:r>
              <a:rPr lang="sv-SE" dirty="0"/>
              <a:t> </a:t>
            </a:r>
            <a:r>
              <a:rPr lang="sv-SE" dirty="0" err="1"/>
              <a:t>muuttua</a:t>
            </a:r>
            <a:r>
              <a:rPr lang="sv-SE" dirty="0"/>
              <a:t> </a:t>
            </a:r>
            <a:r>
              <a:rPr lang="sv-SE" dirty="0" err="1"/>
              <a:t>todeksi</a:t>
            </a:r>
            <a:r>
              <a:rPr lang="sv-SE" dirty="0"/>
              <a:t> ja </a:t>
            </a:r>
            <a:r>
              <a:rPr lang="sv-SE" dirty="0" err="1"/>
              <a:t>törmäys</a:t>
            </a:r>
            <a:r>
              <a:rPr lang="sv-SE" dirty="0"/>
              <a:t> </a:t>
            </a:r>
            <a:r>
              <a:rPr lang="sv-SE" dirty="0" err="1"/>
              <a:t>tilanteesta</a:t>
            </a:r>
            <a:r>
              <a:rPr lang="sv-SE" dirty="0"/>
              <a:t> </a:t>
            </a:r>
            <a:r>
              <a:rPr lang="sv-SE" dirty="0" err="1"/>
              <a:t>kärsivien</a:t>
            </a:r>
            <a:r>
              <a:rPr lang="sv-SE" dirty="0"/>
              <a:t> </a:t>
            </a:r>
            <a:r>
              <a:rPr lang="sv-SE" dirty="0" err="1"/>
              <a:t>paikallisten</a:t>
            </a:r>
            <a:r>
              <a:rPr lang="sv-SE" dirty="0"/>
              <a:t> ja </a:t>
            </a:r>
            <a:r>
              <a:rPr lang="sv-SE" dirty="0" err="1"/>
              <a:t>viranomaisten</a:t>
            </a:r>
            <a:r>
              <a:rPr lang="sv-SE" dirty="0"/>
              <a:t> </a:t>
            </a:r>
            <a:r>
              <a:rPr lang="sv-SE" dirty="0" err="1"/>
              <a:t>välillä</a:t>
            </a:r>
            <a:r>
              <a:rPr lang="sv-SE" dirty="0"/>
              <a:t> </a:t>
            </a:r>
            <a:r>
              <a:rPr lang="sv-SE" dirty="0" err="1"/>
              <a:t>kärjistyy</a:t>
            </a:r>
            <a:r>
              <a:rPr lang="sv-SE" dirty="0"/>
              <a:t> -&gt; </a:t>
            </a:r>
            <a:r>
              <a:rPr lang="sv-SE" dirty="0" err="1"/>
              <a:t>onko</a:t>
            </a:r>
            <a:r>
              <a:rPr lang="sv-SE" dirty="0"/>
              <a:t> </a:t>
            </a:r>
            <a:r>
              <a:rPr lang="sv-SE" dirty="0" err="1"/>
              <a:t>tämä</a:t>
            </a:r>
            <a:r>
              <a:rPr lang="sv-SE" dirty="0"/>
              <a:t> </a:t>
            </a:r>
            <a:r>
              <a:rPr lang="sv-SE" dirty="0" err="1"/>
              <a:t>tavoitteena</a:t>
            </a:r>
            <a:r>
              <a:rPr lang="sv-SE" dirty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190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Liitteitä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Laadittu tilasto syksyn 2019 (7.10.2019 mennessä) toteutuneista susivahingoista</a:t>
            </a:r>
          </a:p>
          <a:p>
            <a:r>
              <a:rPr lang="fi-FI" dirty="0"/>
              <a:t>Keski-Suomen kennelpiirin lausunto</a:t>
            </a:r>
          </a:p>
          <a:p>
            <a:r>
              <a:rPr lang="fi-FI" dirty="0"/>
              <a:t>Sudenhoitosuunnitelman luonnos  </a:t>
            </a:r>
          </a:p>
          <a:p>
            <a:r>
              <a:rPr lang="fi-FI" dirty="0">
                <a:hlinkClick r:id="rId2"/>
              </a:rPr>
              <a:t>http://www.shhj.info/wp/wp-content/uploads/2019/09/Luonnos-Suomen-susikannan-hoitosuunnitelmaksi_27.6.2019pdf.pdf</a:t>
            </a:r>
            <a:endParaRPr lang="fi-FI" dirty="0"/>
          </a:p>
          <a:p>
            <a:r>
              <a:rPr lang="fi-FI" dirty="0"/>
              <a:t>Suomen Harmaahirvikoirajärjestön kommentit luonnokseen</a:t>
            </a:r>
          </a:p>
          <a:p>
            <a:r>
              <a:rPr lang="fi-FI" dirty="0">
                <a:hlinkClick r:id="rId3"/>
              </a:rPr>
              <a:t>http://www.shhj.info/wp/wp-content/uploads/2019/09/KommentitSHHJ.pdf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063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755</Words>
  <Application>Microsoft Office PowerPoint</Application>
  <PresentationFormat>Laajakuva</PresentationFormat>
  <Paragraphs>66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Susi ja hirvikannan hoito</vt:lpstr>
      <vt:lpstr>Näkökulmia susitilanteesta</vt:lpstr>
      <vt:lpstr>Koiravahingot syksyllä 2019 (9.10 mennessä)</vt:lpstr>
      <vt:lpstr>Sudenhoito käytännössä</vt:lpstr>
      <vt:lpstr>Sudenhoitosuunnitelma</vt:lpstr>
      <vt:lpstr>Sudenhoitosuunnitelma</vt:lpstr>
      <vt:lpstr>Sudenhoitosuunnitelma</vt:lpstr>
      <vt:lpstr>Suomessa tarvitaan susikannan hoitoa jossa huomioidaan ihmiset</vt:lpstr>
      <vt:lpstr>Liitteitä</vt:lpstr>
    </vt:vector>
  </TitlesOfParts>
  <Company>CGI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Susi ja hirvikannan hoito</dc:title>
  <dc:creator>Immonen, Jukka</dc:creator>
  <cp:lastModifiedBy>Marja</cp:lastModifiedBy>
  <cp:revision>20</cp:revision>
  <cp:lastPrinted>2019-10-09T04:58:02Z</cp:lastPrinted>
  <dcterms:created xsi:type="dcterms:W3CDTF">2019-10-07T19:08:49Z</dcterms:created>
  <dcterms:modified xsi:type="dcterms:W3CDTF">2019-10-09T05:05:02Z</dcterms:modified>
</cp:coreProperties>
</file>